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8" r:id="rId5"/>
    <p:sldId id="277" r:id="rId6"/>
    <p:sldId id="259" r:id="rId7"/>
    <p:sldId id="266" r:id="rId8"/>
    <p:sldId id="261" r:id="rId9"/>
    <p:sldId id="272" r:id="rId10"/>
    <p:sldId id="267" r:id="rId11"/>
    <p:sldId id="278" r:id="rId12"/>
    <p:sldId id="265" r:id="rId13"/>
    <p:sldId id="273" r:id="rId14"/>
    <p:sldId id="274" r:id="rId15"/>
    <p:sldId id="275" r:id="rId16"/>
    <p:sldId id="279" r:id="rId17"/>
    <p:sldId id="280" r:id="rId18"/>
    <p:sldId id="281" r:id="rId19"/>
    <p:sldId id="282" r:id="rId20"/>
    <p:sldId id="283" r:id="rId21"/>
    <p:sldId id="284" r:id="rId22"/>
    <p:sldId id="263" r:id="rId23"/>
    <p:sldId id="262" r:id="rId24"/>
  </p:sldIdLst>
  <p:sldSz cx="12192000" cy="6858000"/>
  <p:notesSz cx="7103745" cy="10234295"/>
  <p:embeddedFontLst>
    <p:embeddedFont>
      <p:font typeface="TencentSans W3" panose="020C04030202040F0204" charset="-122"/>
      <p:regular r:id="rId29"/>
    </p:embeddedFont>
    <p:embeddedFont>
      <p:font typeface="腾讯体" panose="020C04030202040F0204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</a:rPr>
              <a:t>Kubernetes 网络</a:t>
            </a:r>
            <a:r>
              <a:rPr 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</a:rPr>
              <a:t>剖析</a:t>
            </a:r>
            <a:endParaRPr 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TencentSans W3" panose="020C04030202040F0204" charset="-122"/>
                <a:ea typeface="TencentSans W3" panose="020C04030202040F0204" charset="-122"/>
              </a:rPr>
              <a:t>探索实现原理与软件工程的架构</a:t>
            </a:r>
            <a:r>
              <a:rPr lang="zh-CN" altLang="en-US" dirty="0">
                <a:latin typeface="TencentSans W3" panose="020C04030202040F0204" charset="-122"/>
                <a:ea typeface="TencentSans W3" panose="020C04030202040F0204" charset="-122"/>
              </a:rPr>
              <a:t>设计</a:t>
            </a:r>
            <a:endParaRPr lang="zh-CN" altLang="en-US" dirty="0">
              <a:latin typeface="TencentSans W3" panose="020C04030202040F0204" charset="-122"/>
              <a:ea typeface="TencentSans W3" panose="020C04030202040F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311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Pod 网络命名空间连接到以太网桥</a:t>
            </a:r>
            <a:endParaRPr lang="en-US" altLang="zh-CN" sz="311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 sz="2200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以太网桥的主要作用是将两个以太网段连接起来，形成一个逻辑上的单一网络。桥接器工作在OSI模型的数据链路层，它能够检测和过滤数据帧，并根据目标MAC地址将它们从一个以太网段转发到另一个。</a:t>
            </a:r>
            <a:endParaRPr lang="zh-CN" altLang="en-US" sz="2200"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19855" y="2931160"/>
            <a:ext cx="3852545" cy="39154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311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同一节点上 Pod 到 Pod 的流量</a:t>
            </a:r>
            <a:endParaRPr lang="en-US" altLang="zh-CN" sz="311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8380" y="1635125"/>
            <a:ext cx="7254240" cy="4871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311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同一节点上 Pod 到 Pod 的流量</a:t>
            </a:r>
            <a:endParaRPr lang="en-US" altLang="zh-CN" sz="311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1895475"/>
            <a:ext cx="10515600" cy="42106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不同节点上 Pod 到 Pod 的通信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8" name="内容占位符 7"/>
          <p:cNvSpPr/>
          <p:nvPr>
            <p:ph idx="1"/>
          </p:nvPr>
        </p:nvSpPr>
        <p:spPr/>
        <p:txBody>
          <a:bodyPr/>
          <a:p>
            <a:r>
              <a:rPr lang="zh-CN" altLang="en-US" sz="2200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  <a:sym typeface="+mn-ea"/>
              </a:rPr>
              <a:t>按子网掩码位运算检查</a:t>
            </a:r>
            <a:r>
              <a:rPr lang="zh-CN" altLang="en-US" sz="2200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源 IP 和目标 IP 位于不同的网络，</a:t>
            </a:r>
            <a:r>
              <a:rPr lang="zh-CN" altLang="en-US" sz="2200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则转发到节点的默认网关。</a:t>
            </a:r>
            <a:endParaRPr lang="zh-CN" altLang="en-US" sz="2200"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  <a:p>
            <a:r>
              <a:rPr lang="zh-CN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网络地址 = IP地址 &amp; 子网掩码</a:t>
            </a:r>
            <a:endParaRPr lang="zh-CN" altLang="en-US" sz="2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5275" y="2617470"/>
            <a:ext cx="1178179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不同节点上 Pod 到 Pod 的通信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82240" y="1825625"/>
            <a:ext cx="6266180" cy="4718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不同节点上 Pod 到 Pod 的通信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2790" y="1708150"/>
            <a:ext cx="10727055" cy="44691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不同节点上 Pod 到 Pod 的通信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7215" y="2077085"/>
            <a:ext cx="55753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Pod 到 Service的网络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由于 Kubernetes 环境中 Pod 的动态特性，</a:t>
            </a:r>
            <a:r>
              <a:rPr lang="zh-CN" altLang="en-US" b="1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分配给它们的 IP 地址不是静态的。 它们是短暂的，并且每次创建或删除 Pod 时都会发生变化。</a:t>
            </a:r>
            <a:endParaRPr lang="zh-CN" altLang="en-US"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  <a:p>
            <a:endParaRPr lang="zh-CN" altLang="en-US"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  <a:p>
            <a:r>
              <a:rPr lang="zh-CN" altLang="en-US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在 Kubernetes 中创建Service时，会保留并分配一个虚拟 IP。 从那里，可以使用选择器将</a:t>
            </a:r>
            <a:r>
              <a:rPr lang="en-US" altLang="zh-CN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Service</a:t>
            </a:r>
            <a:r>
              <a:rPr lang="zh-CN" altLang="en-US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关联到目标 Pod。</a:t>
            </a:r>
            <a:endParaRPr lang="zh-CN" altLang="en-US"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Pod 到 Service的网络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67865" y="1854835"/>
            <a:ext cx="7874000" cy="4292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Pod 到 Service的网络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</a:rPr>
              <a:t>目录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一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. </a:t>
            </a:r>
            <a:r>
              <a:rPr sz="2400" b="1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从应用到网络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——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k8s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Ingress 的搭建</a:t>
            </a:r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二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.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K8s网络</a:t>
            </a:r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追踪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——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lang="zh-CN" alt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追踪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数据流，洞悉网络包的奥秘</a:t>
            </a:r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pPr marL="0" indent="0">
              <a:buNone/>
            </a:pPr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三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.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K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8s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网络</a:t>
            </a:r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实现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内幕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—— </a:t>
            </a:r>
            <a:r>
              <a:rPr lang="zh-CN" alt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底层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实现原理</a:t>
            </a:r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四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.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软件工程</a:t>
            </a:r>
            <a:r>
              <a:rPr 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看</a:t>
            </a:r>
            <a:r>
              <a:rPr lang="en-US" altLang="zh-CN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K8s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——</a:t>
            </a:r>
            <a:r>
              <a:rPr lang="en-US"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 </a:t>
            </a:r>
            <a:r>
              <a:rPr sz="24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代码架构、模块设计与扩展性</a:t>
            </a:r>
            <a:endParaRPr sz="24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8s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实现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内幕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软件工程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一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.</a:t>
            </a:r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从应用到</a:t>
            </a:r>
            <a:r>
              <a: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网络</a:t>
            </a:r>
            <a:endParaRPr lang="en-US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1.  nginx Ingress</a:t>
            </a:r>
            <a:r>
              <a:rPr lang="zh-CN" altLang="en-US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的搭建</a:t>
            </a:r>
            <a:endParaRPr lang="zh-CN" altLang="en-US" sz="22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lang="zh-CN" altLang="en-US" sz="22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en-US" altLang="zh-CN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2. </a:t>
            </a:r>
            <a:r>
              <a:rPr lang="en-US" sz="2200" b="1">
                <a:solidFill>
                  <a:schemeClr val="tx1"/>
                </a:solidFill>
                <a:effectLst/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为什么要引入Ingress</a:t>
            </a:r>
            <a:endParaRPr lang="en-US" sz="2200" b="1">
              <a:solidFill>
                <a:schemeClr val="tx1"/>
              </a:solidFill>
              <a:effectLst/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  <a:p>
            <a:endParaRPr lang="en-US" sz="2200" b="1">
              <a:solidFill>
                <a:schemeClr val="tx1"/>
              </a:solidFill>
              <a:effectLst/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  <a:p>
            <a:r>
              <a:rPr lang="en-US" sz="2200" b="1">
                <a:solidFill>
                  <a:schemeClr val="tx1"/>
                </a:solidFill>
                <a:effectLst/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3. Ingress </a:t>
            </a:r>
            <a:r>
              <a:rPr lang="zh-CN" altLang="en-US" sz="2200" b="1">
                <a:solidFill>
                  <a:schemeClr val="tx1"/>
                </a:solidFill>
                <a:effectLst/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的工作流程</a:t>
            </a:r>
            <a:endParaRPr lang="zh-CN" altLang="en-US" sz="2200" b="1">
              <a:solidFill>
                <a:schemeClr val="tx1"/>
              </a:solidFill>
              <a:effectLst/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  <a:p>
            <a:endParaRPr lang="zh-CN" altLang="en-US" sz="2200" b="1">
              <a:solidFill>
                <a:schemeClr val="tx1"/>
              </a:solidFill>
              <a:effectLst/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  <a:p>
            <a:r>
              <a:rPr lang="en-US" altLang="zh-CN" sz="2200" b="1">
                <a:solidFill>
                  <a:schemeClr val="tx1"/>
                </a:solidFill>
                <a:effectLst/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4. Ingress </a:t>
            </a:r>
            <a:r>
              <a:rPr lang="zh-CN" altLang="en-US" sz="2200" b="1">
                <a:solidFill>
                  <a:schemeClr val="tx1"/>
                </a:solidFill>
                <a:effectLst/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和</a:t>
            </a:r>
            <a:r>
              <a:rPr lang="en-US" altLang="zh-CN" sz="2200" b="1">
                <a:solidFill>
                  <a:schemeClr val="tx1"/>
                </a:solidFill>
                <a:effectLst/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Ingress Controller </a:t>
            </a:r>
            <a:r>
              <a:rPr lang="zh-CN" altLang="en-US" sz="2200" b="1">
                <a:solidFill>
                  <a:schemeClr val="tx1"/>
                </a:solidFill>
                <a:effectLst/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的关系</a:t>
            </a:r>
            <a:endParaRPr lang="zh-CN" altLang="en-US" sz="2200" b="1">
              <a:solidFill>
                <a:schemeClr val="tx1"/>
              </a:solidFill>
              <a:effectLst/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  <a:p>
            <a:endParaRPr lang="zh-CN" altLang="en-US" sz="2200" b="1">
              <a:solidFill>
                <a:schemeClr val="tx1"/>
              </a:solidFill>
              <a:effectLst/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  <a:p>
            <a:r>
              <a:rPr lang="en-US" altLang="zh-CN" sz="2200" b="1">
                <a:solidFill>
                  <a:schemeClr val="tx1"/>
                </a:solidFill>
                <a:effectLst/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5.</a:t>
            </a:r>
            <a:r>
              <a:rPr lang="zh-CN" altLang="en-US" sz="2200" b="1">
                <a:solidFill>
                  <a:schemeClr val="tx1"/>
                </a:solidFill>
                <a:effectLst/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为什么要引入</a:t>
            </a:r>
            <a:r>
              <a:rPr lang="en-US" altLang="zh-CN" sz="2200" b="1">
                <a:solidFill>
                  <a:schemeClr val="tx1"/>
                </a:solidFill>
                <a:effectLst/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Ingress Class</a:t>
            </a:r>
            <a:endParaRPr lang="en-US" sz="2200" b="1">
              <a:solidFill>
                <a:schemeClr val="tx1"/>
              </a:solidFill>
              <a:effectLst/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  <a:p>
            <a:endParaRPr lang="en-US" altLang="zh-CN" sz="2200">
              <a:effectLst/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从应用到</a:t>
            </a:r>
            <a:r>
              <a: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网络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为什么要引入Ingress</a:t>
            </a:r>
            <a:endParaRPr lang="en-US" sz="28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1. </a:t>
            </a:r>
            <a:r>
              <a:rPr lang="zh-CN" altLang="en-US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kube-proxy 实现了四层负载，但是在四层负载中</a:t>
            </a:r>
            <a:r>
              <a:rPr lang="zh-CN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看不到主机名、请求头和证书等七层负载的内容</a:t>
            </a:r>
            <a:endParaRPr lang="zh-CN" altLang="en-US" sz="2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lang="zh-CN" altLang="en-US" sz="22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en-US" altLang="zh-CN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2. </a:t>
            </a:r>
            <a:r>
              <a:rPr lang="zh-CN" altLang="en-US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Service无法灵活可配置各种转发，限制会比较大</a:t>
            </a:r>
            <a:endParaRPr lang="zh-CN" altLang="en-US" sz="22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lang="zh-CN" altLang="en-US" sz="22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zh-CN" altLang="en-US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所以引入了</a:t>
            </a:r>
            <a:r>
              <a:rPr lang="zh-CN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Ingress来完成七层负载</a:t>
            </a:r>
            <a:r>
              <a:rPr lang="zh-CN" altLang="en-US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的内容来弥补这些缺点</a:t>
            </a:r>
            <a:endParaRPr lang="zh-CN" altLang="en-US" sz="22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从应用到网络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Ingress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工作流程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learn-k8s-ingress-workflow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1825625"/>
            <a:ext cx="10542905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从应用到网络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2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Ingress </a:t>
            </a:r>
            <a:r>
              <a:rPr lang="zh-CN" altLang="en-US" sz="2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、</a:t>
            </a:r>
            <a:r>
              <a:rPr lang="en-US" altLang="zh-CN" sz="2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IngressController 是什么关系？</a:t>
            </a:r>
            <a:endParaRPr lang="en-US" altLang="zh-CN" sz="2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 sz="22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en-US" altLang="zh-CN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1. </a:t>
            </a:r>
            <a:r>
              <a:rPr lang="zh-CN" altLang="en-US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Ingress 属于是转发的</a:t>
            </a:r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静态规则</a:t>
            </a:r>
            <a:endParaRPr lang="zh-CN" altLang="en-US" sz="22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endParaRPr lang="zh-CN" altLang="en-US" sz="22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r>
              <a:rPr lang="en-US" altLang="zh-CN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2. Ingress Controller </a:t>
            </a:r>
            <a:r>
              <a:rPr lang="en-US" altLang="zh-CN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根据Ingress规则来处理相应的转发</a:t>
            </a:r>
            <a:endParaRPr lang="en-US" altLang="zh-CN" sz="2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  <a:p>
            <a:pPr marL="0" indent="0">
              <a:buNone/>
            </a:pPr>
            <a:endParaRPr lang="zh-CN" altLang="en-US" sz="2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从应用到网络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为什么要引入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Ingress Class?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68021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Ingress规则逐渐增加，管理起来的复杂度会相对较高，所以引入了</a:t>
            </a:r>
            <a:r>
              <a:rPr lang="en-US" altLang="zh-CN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Ingress Class 来解耦 Ingress 和 Ingress Controller 的关系</a:t>
            </a:r>
            <a:r>
              <a:rPr lang="zh-CN" altLang="en-US" sz="2200"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</a:rPr>
              <a:t>，从而实现多个Ingress Controller 处理多种不同业务需求。</a:t>
            </a:r>
            <a:endParaRPr lang="zh-CN" altLang="en-US" sz="2200"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</a:endParaRPr>
          </a:p>
        </p:txBody>
      </p:sp>
      <p:pic>
        <p:nvPicPr>
          <p:cNvPr id="4" name="图片 3" descr="learn-k8s-ingress-class-workflow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335" y="3125470"/>
            <a:ext cx="9196705" cy="3681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从应用到网络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Ingress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配置说明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1974850"/>
            <a:ext cx="11544300" cy="4034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二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.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ncentSans W3" panose="020C04030202040F0204" charset="-122"/>
                <a:ea typeface="TencentSans W3" panose="020C04030202040F0204" charset="-122"/>
                <a:cs typeface="TencentSans W3" panose="020C04030202040F0204" charset="-122"/>
                <a:sym typeface="+mn-ea"/>
              </a:rPr>
              <a:t>追踪</a:t>
            </a:r>
            <a:endParaRPr lang="en-US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ncentSans W3" panose="020C04030202040F0204" charset="-122"/>
              <a:ea typeface="TencentSans W3" panose="020C04030202040F0204" charset="-122"/>
              <a:cs typeface="TencentSans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sz="2200">
                <a:solidFill>
                  <a:schemeClr val="tx1"/>
                </a:solidFill>
                <a:effectLst/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1.  Pod 网络命名空间连接到以太网桥</a:t>
            </a:r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  <a:p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  <a:p>
            <a:r>
              <a:rPr lang="en-US" sz="2200">
                <a:solidFill>
                  <a:schemeClr val="tx1"/>
                </a:solidFill>
                <a:effectLst/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2. </a:t>
            </a:r>
            <a:r>
              <a:rPr lang="en-US" sz="2200">
                <a:solidFill>
                  <a:schemeClr val="tx1"/>
                </a:solidFill>
                <a:effectLst/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  <a:sym typeface="+mn-ea"/>
              </a:rPr>
              <a:t>同一节点上 Pod 到 Pod 的流量</a:t>
            </a:r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  <a:sym typeface="+mn-ea"/>
            </a:endParaRPr>
          </a:p>
          <a:p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  <a:sym typeface="+mn-ea"/>
            </a:endParaRPr>
          </a:p>
          <a:p>
            <a:r>
              <a:rPr lang="en-US" sz="2200">
                <a:solidFill>
                  <a:schemeClr val="tx1"/>
                </a:solidFill>
                <a:effectLst/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  <a:sym typeface="+mn-ea"/>
              </a:rPr>
              <a:t>3. 不同节点上 Pod 到 Pod 的通信</a:t>
            </a:r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  <a:sym typeface="+mn-ea"/>
            </a:endParaRPr>
          </a:p>
          <a:p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  <a:sym typeface="+mn-ea"/>
            </a:endParaRPr>
          </a:p>
          <a:p>
            <a:r>
              <a:rPr lang="en-US" sz="2200">
                <a:solidFill>
                  <a:schemeClr val="tx1"/>
                </a:solidFill>
                <a:effectLst/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  <a:sym typeface="+mn-ea"/>
              </a:rPr>
              <a:t>4. Pod 到 Service的网络</a:t>
            </a:r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  <a:sym typeface="+mn-ea"/>
            </a:endParaRPr>
          </a:p>
          <a:p>
            <a:pPr marL="0" indent="0">
              <a:buNone/>
            </a:pPr>
            <a:endParaRPr lang="en-US" altLang="zh-CN" sz="2200"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1367</Words>
  <Application>WPS 演示</Application>
  <PresentationFormat>宽屏</PresentationFormat>
  <Paragraphs>94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TencentSans W3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腾讯体</vt:lpstr>
      <vt:lpstr>WPS</vt:lpstr>
      <vt:lpstr>Kubernetes 网络剖析</vt:lpstr>
      <vt:lpstr>目录</vt:lpstr>
      <vt:lpstr>从应用到网络 - 为什么要引入Ingress</vt:lpstr>
      <vt:lpstr>从应用到网络 - 为什么要引入Ingress</vt:lpstr>
      <vt:lpstr>从应用到网络 - Ingress工作流程</vt:lpstr>
      <vt:lpstr>从应用到网络 - Ingress 、IngressClass 和 IngressController 是什么关系？</vt:lpstr>
      <vt:lpstr>从应用到网络 - Ingress 、 IngressController 是什么关系？</vt:lpstr>
      <vt:lpstr>从应用到网络 - Ingress配置说明</vt:lpstr>
      <vt:lpstr>一.从应用到网络</vt:lpstr>
      <vt:lpstr>K8s网络追踪</vt:lpstr>
      <vt:lpstr>K8s网络追踪 - 同一节点上 Pod 到 Pod 的流量</vt:lpstr>
      <vt:lpstr>K8s网络追踪 - 同一节点上 Pod 到 Pod 的流量</vt:lpstr>
      <vt:lpstr>K8s网络追踪 - 同一节点上 Pod 到 Pod 的流量</vt:lpstr>
      <vt:lpstr>K8s网络追踪 - 不同节点上 Pod 到 Pod 的通信</vt:lpstr>
      <vt:lpstr>K8s网络追踪 - 不同节点上 Pod 到 Pod 的通信</vt:lpstr>
      <vt:lpstr>K8s网络追踪 - 不同节点上 Pod 到 Pod 的通信</vt:lpstr>
      <vt:lpstr>K8s网络追踪 - 不同节点上 Pod 到 Pod 的通信</vt:lpstr>
      <vt:lpstr>K8s网络追踪 - Pod 到 Service的网络</vt:lpstr>
      <vt:lpstr>K8s网络追踪 - Pod 到 Service的网络</vt:lpstr>
      <vt:lpstr>K8s网络实现内幕</vt:lpstr>
      <vt:lpstr>软件工程看K8s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minyachan</cp:lastModifiedBy>
  <cp:revision>146</cp:revision>
  <dcterms:created xsi:type="dcterms:W3CDTF">2023-12-11T14:09:08Z</dcterms:created>
  <dcterms:modified xsi:type="dcterms:W3CDTF">2023-12-11T14:09:08Z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017F8DA2305AA230626C7565DA029E42_41</vt:lpwstr>
  </property>
</Properties>
</file>